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5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286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ECA3C0-C30F-483C-8913-8D1D713C655E}" type="datetimeFigureOut">
              <a:rPr lang="hu-HU" smtClean="0"/>
              <a:t>2023.02.08.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4AF252-F8EA-4C78-99BB-DC2F586AE6D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76192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églalap 6"/>
          <p:cNvSpPr/>
          <p:nvPr userDrawn="1"/>
        </p:nvSpPr>
        <p:spPr>
          <a:xfrm>
            <a:off x="0" y="2724149"/>
            <a:ext cx="12192000" cy="877889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+mn-lt"/>
            </a:endParaRPr>
          </a:p>
        </p:txBody>
      </p:sp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2905182"/>
            <a:ext cx="9144000" cy="604781"/>
          </a:xfrm>
        </p:spPr>
        <p:txBody>
          <a:bodyPr anchor="b"/>
          <a:lstStyle>
            <a:lvl1pPr algn="ctr">
              <a:defRPr sz="3700"/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47135-0936-4CB7-965F-31789E318038}" type="datetime1">
              <a:rPr lang="hu-HU" smtClean="0"/>
              <a:t>2023.02.08.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www.kiberpajzs.hu 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9BAE9-09BD-4BBE-86D4-B6541F863D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884297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54719-ABFE-4F8E-AF98-3D5B3DDF249C}" type="datetime1">
              <a:rPr lang="hu-HU" smtClean="0"/>
              <a:t>2023.02.08.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www.kiberpajzs.hu 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9BAE9-09BD-4BBE-86D4-B6541F863D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29634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D0681-2F9F-451F-9312-2341A75342AB}" type="datetime1">
              <a:rPr lang="hu-HU" smtClean="0"/>
              <a:t>2023.02.08.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www.kiberpajzs.hu 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9BAE9-09BD-4BBE-86D4-B6541F863D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95030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églalap 6"/>
          <p:cNvSpPr/>
          <p:nvPr userDrawn="1"/>
        </p:nvSpPr>
        <p:spPr>
          <a:xfrm>
            <a:off x="0" y="320556"/>
            <a:ext cx="12192000" cy="103723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+mn-lt"/>
            </a:endParaRP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543706"/>
            <a:ext cx="10515600" cy="590931"/>
          </a:xfrm>
        </p:spPr>
        <p:txBody>
          <a:bodyPr/>
          <a:lstStyle>
            <a:lvl1pPr>
              <a:defRPr sz="3600" cap="all" baseline="0"/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8E577-8FDC-40DD-9586-AEB93B044621}" type="datetime1">
              <a:rPr lang="hu-HU" smtClean="0"/>
              <a:t>2023.02.08.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www.kiberpajzs.hu 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9BAE9-09BD-4BBE-86D4-B6541F863DC5}" type="slidenum">
              <a:rPr lang="hu-HU" smtClean="0"/>
              <a:t>‹#›</a:t>
            </a:fld>
            <a:endParaRPr lang="hu-HU"/>
          </a:p>
        </p:txBody>
      </p:sp>
      <p:pic>
        <p:nvPicPr>
          <p:cNvPr id="8" name="Kép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13282" y="146547"/>
            <a:ext cx="1081036" cy="1385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1463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AE664-C89B-4F71-956F-024E8ADF6AFB}" type="datetime1">
              <a:rPr lang="hu-HU" smtClean="0"/>
              <a:t>2023.02.08.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www.kiberpajzs.hu 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9BAE9-09BD-4BBE-86D4-B6541F863D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13666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7D19D-85FD-406D-8B4D-592CFDF7BD17}" type="datetime1">
              <a:rPr lang="hu-HU" smtClean="0"/>
              <a:t>2023.02.08.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www.kiberpajzs.hu </a:t>
            </a: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9BAE9-09BD-4BBE-86D4-B6541F863D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12503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0C05A-6EC2-4EEB-93C1-80F1037DC511}" type="datetime1">
              <a:rPr lang="hu-HU" smtClean="0"/>
              <a:t>2023.02.08.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www.kiberpajzs.hu </a:t>
            </a:r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9BAE9-09BD-4BBE-86D4-B6541F863D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46480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74530-29B1-4359-96F1-5D23ADC12B1F}" type="datetime1">
              <a:rPr lang="hu-HU" smtClean="0"/>
              <a:t>2023.02.08.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www.kiberpajzs.hu </a:t>
            </a: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9BAE9-09BD-4BBE-86D4-B6541F863D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22952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645C5-A85B-4760-A08D-0C84A4A37B56}" type="datetime1">
              <a:rPr lang="hu-HU" smtClean="0"/>
              <a:t>2023.02.08.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www.kiberpajzs.hu </a:t>
            </a:r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9BAE9-09BD-4BBE-86D4-B6541F863D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66033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66A04-2DA9-4F8F-8C99-21623932B082}" type="datetime1">
              <a:rPr lang="hu-HU" smtClean="0"/>
              <a:t>2023.02.08.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www.kiberpajzs.hu </a:t>
            </a: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9BAE9-09BD-4BBE-86D4-B6541F863D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91086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FC5F-7B98-417E-8900-D0C2F690E2F8}" type="datetime1">
              <a:rPr lang="hu-HU" smtClean="0"/>
              <a:t>2023.02.08.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www.kiberpajzs.hu </a:t>
            </a: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9BAE9-09BD-4BBE-86D4-B6541F863D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24741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17875"/>
            <a:ext cx="10515600" cy="701731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26E371-C901-4E15-A0BA-B7E8D289D3DA}" type="datetime1">
              <a:rPr lang="hu-HU" smtClean="0"/>
              <a:t>2023.02.08.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u-HU" smtClean="0"/>
              <a:t>www.kiberpajzs.hu 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69BAE9-09BD-4BBE-86D4-B6541F863D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6951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cap="small" baseline="0">
          <a:solidFill>
            <a:schemeClr val="bg1"/>
          </a:solidFill>
          <a:latin typeface="Arial" panose="020B0604020202020204" pitchFamily="34" charset="0"/>
          <a:ea typeface="MS UI Gothic" panose="020B0600070205080204" pitchFamily="34" charset="-128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2905182"/>
            <a:ext cx="9144000" cy="604781"/>
          </a:xfrm>
        </p:spPr>
        <p:txBody>
          <a:bodyPr/>
          <a:lstStyle/>
          <a:p>
            <a:r>
              <a:rPr lang="hu-HU" sz="3700" dirty="0" smtClean="0"/>
              <a:t>RENDŐRSÉGI FELHÍVÁS</a:t>
            </a:r>
            <a:endParaRPr lang="hu-HU" sz="37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b="1" dirty="0" smtClean="0">
                <a:solidFill>
                  <a:schemeClr val="accent5">
                    <a:lumMod val="75000"/>
                  </a:schemeClr>
                </a:solidFill>
              </a:rPr>
              <a:t>ONLINE CSALÁSOK MEGELŐZÉSÉRE</a:t>
            </a:r>
            <a:endParaRPr lang="hu-HU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5482" y="4429919"/>
            <a:ext cx="1081036" cy="1385248"/>
          </a:xfrm>
          <a:prstGeom prst="rect">
            <a:avLst/>
          </a:prstGeom>
        </p:spPr>
      </p:pic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z="2400" b="1" dirty="0" smtClean="0">
                <a:solidFill>
                  <a:schemeClr val="accent5">
                    <a:lumMod val="75000"/>
                  </a:schemeClr>
                </a:solidFill>
              </a:rPr>
              <a:t>www.kiberpajzs.hu</a:t>
            </a:r>
            <a:r>
              <a:rPr lang="hu-HU" sz="2400" b="1" dirty="0" smtClean="0"/>
              <a:t> </a:t>
            </a:r>
            <a:endParaRPr lang="hu-HU" sz="2400" b="1" dirty="0"/>
          </a:p>
        </p:txBody>
      </p:sp>
    </p:spTree>
    <p:extLst>
      <p:ext uri="{BB962C8B-B14F-4D97-AF65-F5344CB8AC3E}">
        <p14:creationId xmlns:p14="http://schemas.microsoft.com/office/powerpoint/2010/main" val="3769728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split orient="vert"/>
      </p:transition>
    </mc:Choice>
    <mc:Fallback xmlns="">
      <p:transition spd="slow" advClick="0" advTm="2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571406"/>
            <a:ext cx="10515600" cy="535531"/>
          </a:xfrm>
        </p:spPr>
        <p:txBody>
          <a:bodyPr/>
          <a:lstStyle/>
          <a:p>
            <a:r>
              <a:rPr lang="hu-HU" sz="3200" dirty="0" smtClean="0"/>
              <a:t>FELHASZNÁLÓI FIÓKOK VÉDELME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748680"/>
            <a:ext cx="7237396" cy="3715614"/>
          </a:xfrm>
          <a:ln w="15875">
            <a:solidFill>
              <a:schemeClr val="accent1">
                <a:shade val="50000"/>
              </a:schemeClr>
            </a:solidFill>
          </a:ln>
        </p:spPr>
        <p:txBody>
          <a:bodyPr wrap="square" anchor="ctr" anchorCtr="0">
            <a:noAutofit/>
          </a:bodyPr>
          <a:lstStyle/>
          <a:p>
            <a:pPr marL="0" indent="0" algn="ctr">
              <a:spcBef>
                <a:spcPts val="1200"/>
              </a:spcBef>
              <a:buNone/>
            </a:pPr>
            <a:r>
              <a:rPr lang="hu-HU" sz="2400" dirty="0" smtClean="0"/>
              <a:t>Felhasználói fiókjai</a:t>
            </a:r>
            <a:br>
              <a:rPr lang="hu-HU" sz="2400" dirty="0" smtClean="0"/>
            </a:br>
            <a:r>
              <a:rPr lang="hu-HU" sz="2400" dirty="0" smtClean="0"/>
              <a:t>(levelezés, közösségi oldalak, online tárhelyek és egyéb szolgáltatások) védelme érdekében:</a:t>
            </a:r>
          </a:p>
          <a:p>
            <a:pPr>
              <a:spcBef>
                <a:spcPts val="1200"/>
              </a:spcBef>
            </a:pPr>
            <a:r>
              <a:rPr lang="hu-HU" sz="2400" dirty="0" smtClean="0"/>
              <a:t>Használjon minden oldalon eltérő,</a:t>
            </a:r>
            <a:br>
              <a:rPr lang="hu-HU" sz="2400" dirty="0" smtClean="0"/>
            </a:br>
            <a:r>
              <a:rPr lang="hu-HU" sz="2400" b="1" cap="small" dirty="0" smtClean="0">
                <a:solidFill>
                  <a:schemeClr val="accent5">
                    <a:lumMod val="75000"/>
                  </a:schemeClr>
                </a:solidFill>
              </a:rPr>
              <a:t>erős jelszavakat!</a:t>
            </a:r>
          </a:p>
          <a:p>
            <a:pPr>
              <a:spcBef>
                <a:spcPts val="1200"/>
              </a:spcBef>
            </a:pPr>
            <a:r>
              <a:rPr lang="hu-HU" sz="2400" smtClean="0"/>
              <a:t>Jelszavai</a:t>
            </a:r>
            <a:r>
              <a:rPr lang="hu-HU" sz="2400" dirty="0" smtClean="0"/>
              <a:t> biztonságos tárolásához használjon </a:t>
            </a:r>
            <a:r>
              <a:rPr lang="hu-HU" sz="2400" b="1" cap="small" dirty="0" smtClean="0">
                <a:solidFill>
                  <a:schemeClr val="accent5">
                    <a:lumMod val="75000"/>
                  </a:schemeClr>
                </a:solidFill>
              </a:rPr>
              <a:t>jelszókezelő alkalmazást</a:t>
            </a:r>
            <a:r>
              <a:rPr lang="hu-HU" sz="2400" dirty="0" smtClean="0"/>
              <a:t>!</a:t>
            </a:r>
          </a:p>
          <a:p>
            <a:pPr>
              <a:spcBef>
                <a:spcPts val="1200"/>
              </a:spcBef>
            </a:pPr>
            <a:r>
              <a:rPr lang="hu-HU" sz="2400" dirty="0"/>
              <a:t>Ahol lehet, állítson be </a:t>
            </a:r>
            <a:r>
              <a:rPr lang="hu-HU" sz="2400" b="1" cap="small" dirty="0">
                <a:solidFill>
                  <a:schemeClr val="accent5">
                    <a:lumMod val="75000"/>
                  </a:schemeClr>
                </a:solidFill>
              </a:rPr>
              <a:t>kétfaktoros hitelesítést</a:t>
            </a:r>
            <a:r>
              <a:rPr lang="hu-HU" sz="2400" dirty="0" smtClean="0"/>
              <a:t>!</a:t>
            </a:r>
            <a:endParaRPr lang="hu-HU" sz="2400" dirty="0"/>
          </a:p>
        </p:txBody>
      </p:sp>
      <p:sp>
        <p:nvSpPr>
          <p:cNvPr id="5" name="Téglalap 4"/>
          <p:cNvSpPr/>
          <p:nvPr/>
        </p:nvSpPr>
        <p:spPr>
          <a:xfrm>
            <a:off x="8075596" y="1748680"/>
            <a:ext cx="3907857" cy="3715614"/>
          </a:xfrm>
          <a:prstGeom prst="rect">
            <a:avLst/>
          </a:prstGeom>
          <a:solidFill>
            <a:schemeClr val="accent5">
              <a:lumMod val="75000"/>
            </a:schemeClr>
          </a:solidFill>
          <a:ln w="15875">
            <a:solidFill>
              <a:schemeClr val="accent1">
                <a:shade val="50000"/>
              </a:schemeClr>
            </a:solidFill>
          </a:ln>
        </p:spPr>
        <p:txBody>
          <a:bodyPr wrap="square" lIns="72000" tIns="72000" rIns="72000" bIns="72000">
            <a:spAutoFit/>
          </a:bodyPr>
          <a:lstStyle/>
          <a:p>
            <a:pPr marL="0" lvl="1" algn="ctr">
              <a:spcBef>
                <a:spcPts val="1200"/>
              </a:spcBef>
            </a:pPr>
            <a:r>
              <a:rPr lang="hu-HU" sz="2400" b="1" dirty="0" smtClean="0">
                <a:solidFill>
                  <a:schemeClr val="bg1"/>
                </a:solidFill>
              </a:rPr>
              <a:t>Az ajánlott jelszó:</a:t>
            </a:r>
          </a:p>
          <a:p>
            <a:pPr marL="269875" lvl="1" indent="-269875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u-HU" sz="2400" dirty="0" smtClean="0">
                <a:solidFill>
                  <a:schemeClr val="bg1"/>
                </a:solidFill>
              </a:rPr>
              <a:t>hosszú, min. 12 karakter</a:t>
            </a:r>
          </a:p>
          <a:p>
            <a:pPr marL="269875" lvl="1" indent="-269875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u-HU" sz="2400" dirty="0" smtClean="0">
                <a:solidFill>
                  <a:schemeClr val="bg1"/>
                </a:solidFill>
              </a:rPr>
              <a:t>összetett: kisbetűk, nagybetűk, számok, speciális karakterek</a:t>
            </a:r>
          </a:p>
          <a:p>
            <a:pPr marL="269875" lvl="1" indent="-269875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u-HU" sz="2400" dirty="0" smtClean="0">
                <a:solidFill>
                  <a:schemeClr val="bg1"/>
                </a:solidFill>
              </a:rPr>
              <a:t>nem kötődik semmilyen formában a felhasználóhoz</a:t>
            </a:r>
          </a:p>
          <a:p>
            <a:pPr marL="269875" lvl="1" indent="-269875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u-HU" sz="2400" dirty="0" smtClean="0">
                <a:solidFill>
                  <a:schemeClr val="bg1"/>
                </a:solidFill>
              </a:rPr>
              <a:t>Például: $#Q!4o2Tv6x$</a:t>
            </a:r>
            <a:endParaRPr lang="hu-HU" sz="2400" dirty="0">
              <a:solidFill>
                <a:schemeClr val="bg1"/>
              </a:solidFill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z="2400" b="1" dirty="0" smtClean="0">
                <a:solidFill>
                  <a:schemeClr val="accent5">
                    <a:lumMod val="75000"/>
                  </a:schemeClr>
                </a:solidFill>
              </a:rPr>
              <a:t>www.kiberpajzs.hu</a:t>
            </a:r>
            <a:r>
              <a:rPr lang="hu-HU" dirty="0" smtClean="0"/>
              <a:t>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73425363"/>
      </p:ext>
    </p:extLst>
  </p:cSld>
  <p:clrMapOvr>
    <a:masterClrMapping/>
  </p:clrMapOvr>
  <p:transition spd="med" advClick="0" advTm="20000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571406"/>
            <a:ext cx="10515600" cy="535531"/>
          </a:xfrm>
        </p:spPr>
        <p:txBody>
          <a:bodyPr/>
          <a:lstStyle/>
          <a:p>
            <a:r>
              <a:rPr lang="hu-HU" sz="3200" cap="all" dirty="0"/>
              <a:t>Adathalászat </a:t>
            </a:r>
            <a:r>
              <a:rPr lang="hu-HU" sz="3200" cap="all" dirty="0" smtClean="0"/>
              <a:t>megelőzése</a:t>
            </a:r>
            <a:endParaRPr lang="hu-HU" sz="3200" cap="all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825625"/>
            <a:ext cx="7805286" cy="4505849"/>
          </a:xfrm>
        </p:spPr>
        <p:txBody>
          <a:bodyPr wrap="square">
            <a:spAutoFit/>
          </a:bodyPr>
          <a:lstStyle/>
          <a:p>
            <a:pPr lvl="0" algn="just">
              <a:spcBef>
                <a:spcPts val="1200"/>
              </a:spcBef>
              <a:spcAft>
                <a:spcPts val="1200"/>
              </a:spcAft>
            </a:pPr>
            <a:r>
              <a:rPr lang="hu-HU" dirty="0"/>
              <a:t>Mindig ellenőrizze az e-mail feladóját!</a:t>
            </a:r>
          </a:p>
          <a:p>
            <a:pPr lvl="0" algn="just">
              <a:spcBef>
                <a:spcPts val="1200"/>
              </a:spcBef>
              <a:spcAft>
                <a:spcPts val="1200"/>
              </a:spcAft>
            </a:pPr>
            <a:r>
              <a:rPr lang="hu-HU" dirty="0"/>
              <a:t>Alaposan olvassa el az e-mailt. Figyeljen a helyesírási hibákra, ékezetek hiányaira!</a:t>
            </a:r>
          </a:p>
          <a:p>
            <a:pPr lvl="0" algn="just">
              <a:spcBef>
                <a:spcPts val="1200"/>
              </a:spcBef>
              <a:spcAft>
                <a:spcPts val="1200"/>
              </a:spcAft>
            </a:pPr>
            <a:r>
              <a:rPr lang="hu-HU" dirty="0"/>
              <a:t>Üzenetben kapott linkre kattintás előtt ellenőrizze, hogy a link valóban arra az oldalra mutat, ahogy látszik!</a:t>
            </a:r>
          </a:p>
          <a:p>
            <a:pPr lvl="0" algn="just">
              <a:spcBef>
                <a:spcPts val="1200"/>
              </a:spcBef>
              <a:spcAft>
                <a:spcPts val="1200"/>
              </a:spcAft>
            </a:pPr>
            <a:r>
              <a:rPr lang="hu-HU" dirty="0"/>
              <a:t>Megnyitást követően ellenőrizze a böngésző címsorában, hogy valóban a megfelelő oldalra jutott-e</a:t>
            </a:r>
            <a:r>
              <a:rPr lang="hu-HU" dirty="0" smtClean="0"/>
              <a:t>!</a:t>
            </a:r>
            <a:endParaRPr lang="hu-HU" dirty="0"/>
          </a:p>
        </p:txBody>
      </p:sp>
      <p:pic>
        <p:nvPicPr>
          <p:cNvPr id="11" name="Kép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05398" y="2954799"/>
            <a:ext cx="2528438" cy="2247500"/>
          </a:xfrm>
          <a:prstGeom prst="rect">
            <a:avLst/>
          </a:prstGeom>
        </p:spPr>
      </p:pic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z="2400" b="1" dirty="0" smtClean="0">
                <a:solidFill>
                  <a:schemeClr val="accent5">
                    <a:lumMod val="75000"/>
                  </a:schemeClr>
                </a:solidFill>
              </a:rPr>
              <a:t>www.kiberpajzs.hu </a:t>
            </a:r>
            <a:endParaRPr lang="hu-HU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7349819"/>
      </p:ext>
    </p:extLst>
  </p:cSld>
  <p:clrMapOvr>
    <a:masterClrMapping/>
  </p:clrMapOvr>
  <p:transition spd="slow" advClick="0" advTm="20000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églalap 5"/>
          <p:cNvSpPr/>
          <p:nvPr/>
        </p:nvSpPr>
        <p:spPr>
          <a:xfrm>
            <a:off x="0" y="5197642"/>
            <a:ext cx="12192000" cy="1366787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571406"/>
            <a:ext cx="10515600" cy="535531"/>
          </a:xfrm>
        </p:spPr>
        <p:txBody>
          <a:bodyPr/>
          <a:lstStyle/>
          <a:p>
            <a:r>
              <a:rPr lang="hu-HU" sz="3200" dirty="0" smtClean="0"/>
              <a:t>Banki </a:t>
            </a:r>
            <a:r>
              <a:rPr lang="hu-HU" sz="3200" cap="all" dirty="0"/>
              <a:t>telefonos</a:t>
            </a:r>
            <a:r>
              <a:rPr lang="hu-HU" sz="3200" dirty="0"/>
              <a:t> csalások </a:t>
            </a:r>
            <a:r>
              <a:rPr lang="hu-HU" sz="3200" dirty="0" smtClean="0"/>
              <a:t>megelőzése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2355838"/>
            <a:ext cx="7853413" cy="2841804"/>
          </a:xfrm>
        </p:spPr>
        <p:txBody>
          <a:bodyPr wrap="square">
            <a:spAutoFit/>
          </a:bodyPr>
          <a:lstStyle/>
          <a:p>
            <a:pPr lvl="0" algn="just"/>
            <a:r>
              <a:rPr lang="hu-HU" sz="2000" dirty="0"/>
              <a:t>A beszélgetés elején kérdezze meg, hogy kit keres, ha a telefonáló nem tudja az Ön pontos nevét, akkor szakítsa meg a hívást!</a:t>
            </a:r>
          </a:p>
          <a:p>
            <a:pPr lvl="0" algn="just"/>
            <a:r>
              <a:rPr lang="hu-HU" sz="2000" dirty="0"/>
              <a:t>Semmilyen programot ne telepítsen és ne utaljon pénzt biztonságosnak mondott bankszámlára még a bank nevében telefonáló személy kérésére sem!</a:t>
            </a:r>
          </a:p>
          <a:p>
            <a:pPr lvl="0" algn="just"/>
            <a:r>
              <a:rPr lang="hu-HU" sz="2000" dirty="0"/>
              <a:t>Személyes vagy banki adatot, ideértve a bankkártya-adatokat is, ne </a:t>
            </a:r>
            <a:r>
              <a:rPr lang="hu-HU" sz="2000" dirty="0" err="1"/>
              <a:t>osszon</a:t>
            </a:r>
            <a:r>
              <a:rPr lang="hu-HU" sz="2000" dirty="0"/>
              <a:t> meg senkivel telefonon! Ha valóban a bank ügyintézője telefonál, ő ismeri a szükséges adatokat</a:t>
            </a:r>
            <a:r>
              <a:rPr lang="hu-HU" sz="2000" dirty="0" smtClean="0"/>
              <a:t>.</a:t>
            </a:r>
            <a:endParaRPr lang="hu-HU" sz="2000" dirty="0"/>
          </a:p>
        </p:txBody>
      </p:sp>
      <p:sp>
        <p:nvSpPr>
          <p:cNvPr id="4" name="Téglalap 3"/>
          <p:cNvSpPr/>
          <p:nvPr/>
        </p:nvSpPr>
        <p:spPr>
          <a:xfrm>
            <a:off x="838200" y="1370546"/>
            <a:ext cx="105156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Bankok nevében, látszólag a bank telefonszámáról telefonáló csalók próbálják megszerezni az ügyfelek személyes és pénzügyi adatait. A csaló jogosulatlan bankkártya-használatra vagy átutalásra hivatkozik.</a:t>
            </a:r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églalap 4"/>
          <p:cNvSpPr/>
          <p:nvPr/>
        </p:nvSpPr>
        <p:spPr>
          <a:xfrm>
            <a:off x="838200" y="5385361"/>
            <a:ext cx="105156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hu-H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 ÖN PÉNZE BIZTONSÁGBAN VAN, AMÍG MÁSNAK NEM BIZTOSÍT HOZZÁFÉRÉST A BANKSZÁMLÁJÁHOZ. HA KÉTSÉGEI TÁMADNAK A HÍVÁSSAL KAPCSOLATBAN, SZAKÍTSA MEG AZT ÉS HÍVJA FEL ÖN A BANK ÜGYFÉLSZOLGÁLATÁT!</a:t>
            </a:r>
            <a:endParaRPr lang="hu-HU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Kép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3896" y="2386209"/>
            <a:ext cx="2575280" cy="266287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>
          <a:xfrm>
            <a:off x="4038600" y="6564428"/>
            <a:ext cx="4114800" cy="187719"/>
          </a:xfrm>
        </p:spPr>
        <p:txBody>
          <a:bodyPr/>
          <a:lstStyle/>
          <a:p>
            <a:r>
              <a:rPr lang="hu-HU" b="1" dirty="0" smtClean="0">
                <a:solidFill>
                  <a:schemeClr val="accent5">
                    <a:lumMod val="75000"/>
                  </a:schemeClr>
                </a:solidFill>
              </a:rPr>
              <a:t>www.kiberpajzs.hu</a:t>
            </a:r>
            <a:r>
              <a:rPr lang="hu-HU" dirty="0" smtClean="0"/>
              <a:t>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63828600"/>
      </p:ext>
    </p:extLst>
  </p:cSld>
  <p:clrMapOvr>
    <a:masterClrMapping/>
  </p:clrMapOvr>
  <p:transition spd="slow" advClick="0" advTm="30000">
    <p:cov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237</Words>
  <Application>Microsoft Office PowerPoint</Application>
  <PresentationFormat>Szélesvásznú</PresentationFormat>
  <Paragraphs>27</Paragraphs>
  <Slides>4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4</vt:i4>
      </vt:variant>
    </vt:vector>
  </HeadingPairs>
  <TitlesOfParts>
    <vt:vector size="8" baseType="lpstr">
      <vt:lpstr>MS UI Gothic</vt:lpstr>
      <vt:lpstr>Arial</vt:lpstr>
      <vt:lpstr>Calibri</vt:lpstr>
      <vt:lpstr>Office-téma</vt:lpstr>
      <vt:lpstr>RENDŐRSÉGI FELHÍVÁS</vt:lpstr>
      <vt:lpstr>FELHASZNÁLÓI FIÓKOK VÉDELME</vt:lpstr>
      <vt:lpstr>Adathalászat megelőzése</vt:lpstr>
      <vt:lpstr>Banki telefonos csalások megelőzése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RENDŐRSÉGI FELHÍVÁS</dc:title>
  <dc:creator>Szabó Henrik</dc:creator>
  <cp:lastModifiedBy>police</cp:lastModifiedBy>
  <cp:revision>12</cp:revision>
  <dcterms:created xsi:type="dcterms:W3CDTF">2022-02-17T08:00:58Z</dcterms:created>
  <dcterms:modified xsi:type="dcterms:W3CDTF">2023-02-08T12:08:43Z</dcterms:modified>
</cp:coreProperties>
</file>